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sldIdLst>
    <p:sldId id="256" r:id="rId2"/>
    <p:sldId id="287" r:id="rId3"/>
    <p:sldId id="257" r:id="rId4"/>
    <p:sldId id="278" r:id="rId5"/>
    <p:sldId id="296" r:id="rId6"/>
    <p:sldId id="279" r:id="rId7"/>
    <p:sldId id="284" r:id="rId8"/>
    <p:sldId id="280" r:id="rId9"/>
    <p:sldId id="285" r:id="rId10"/>
    <p:sldId id="259" r:id="rId11"/>
    <p:sldId id="261" r:id="rId12"/>
    <p:sldId id="262" r:id="rId13"/>
    <p:sldId id="260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63" r:id="rId22"/>
    <p:sldId id="295" r:id="rId23"/>
    <p:sldId id="265" r:id="rId24"/>
    <p:sldId id="269" r:id="rId25"/>
    <p:sldId id="266" r:id="rId26"/>
    <p:sldId id="267" r:id="rId27"/>
    <p:sldId id="268" r:id="rId28"/>
    <p:sldId id="281" r:id="rId29"/>
    <p:sldId id="271" r:id="rId30"/>
    <p:sldId id="283" r:id="rId31"/>
    <p:sldId id="272" r:id="rId32"/>
    <p:sldId id="273" r:id="rId33"/>
    <p:sldId id="274" r:id="rId34"/>
    <p:sldId id="275" r:id="rId35"/>
    <p:sldId id="276" r:id="rId36"/>
    <p:sldId id="264" r:id="rId37"/>
    <p:sldId id="297" r:id="rId38"/>
    <p:sldId id="298" r:id="rId39"/>
    <p:sldId id="29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ристувач" initials="к" lastIdx="1" clrIdx="0">
    <p:extLst>
      <p:ext uri="{19B8F6BF-5375-455C-9EA6-DF929625EA0E}">
        <p15:presenceInfo xmlns:p15="http://schemas.microsoft.com/office/powerpoint/2012/main" userId="користува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0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6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1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8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0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9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6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1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1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44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9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E2A7-FE8A-4AA5-AD24-182ECE93CF14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C578-E72F-439D-A9B8-7EED73FAA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130" y="1122363"/>
            <a:ext cx="10309860" cy="2387600"/>
          </a:xfrm>
        </p:spPr>
        <p:txBody>
          <a:bodyPr>
            <a:noAutofit/>
          </a:bodyPr>
          <a:lstStyle/>
          <a:p>
            <a:r>
              <a:rPr lang="ru-RU" sz="7200" b="1" dirty="0" err="1"/>
              <a:t>Д</a:t>
            </a:r>
            <a:r>
              <a:rPr lang="ru-RU" sz="7200" b="1" dirty="0" err="1" smtClean="0"/>
              <a:t>ії</a:t>
            </a:r>
            <a:r>
              <a:rPr lang="ru-RU" sz="7200" b="1" dirty="0" smtClean="0"/>
              <a:t> ЗОЗ в </a:t>
            </a:r>
            <a:r>
              <a:rPr lang="ru-RU" sz="7200" b="1" dirty="0" err="1" smtClean="0"/>
              <a:t>умовах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радіаційної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аварії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чи</a:t>
            </a:r>
            <a:r>
              <a:rPr lang="ru-RU" sz="7200" b="1" dirty="0" smtClean="0"/>
              <a:t> ядерного </a:t>
            </a:r>
            <a:r>
              <a:rPr lang="ru-RU" sz="7200" b="1" dirty="0" err="1" smtClean="0"/>
              <a:t>бомбардування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40430" y="4206240"/>
            <a:ext cx="8751570" cy="1771650"/>
          </a:xfrm>
        </p:spPr>
        <p:txBody>
          <a:bodyPr>
            <a:noAutofit/>
          </a:bodyPr>
          <a:lstStyle/>
          <a:p>
            <a:r>
              <a:rPr lang="uk-UA" sz="3200" b="1" i="1" dirty="0"/>
              <a:t>Начальник відділу медицини катастроф,</a:t>
            </a:r>
            <a:endParaRPr lang="ru-RU" sz="3200" b="1" i="1" dirty="0"/>
          </a:p>
          <a:p>
            <a:r>
              <a:rPr lang="uk-UA" sz="3200" b="1" i="1" dirty="0"/>
              <a:t>мобілізаційної роботи та спеціальних </a:t>
            </a:r>
            <a:r>
              <a:rPr lang="uk-UA" sz="3200" b="1" i="1" dirty="0" smtClean="0"/>
              <a:t> питань</a:t>
            </a:r>
          </a:p>
          <a:p>
            <a:r>
              <a:rPr lang="uk-UA" sz="4400" b="1" i="1" dirty="0" smtClean="0"/>
              <a:t> Лідія </a:t>
            </a:r>
            <a:r>
              <a:rPr lang="uk-UA" sz="4400" b="1" i="1" dirty="0" err="1"/>
              <a:t>Сенюта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093307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00" y="2189019"/>
            <a:ext cx="10812087" cy="14338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8800" b="1" u="sng" dirty="0" smtClean="0">
                <a:solidFill>
                  <a:srgbClr val="0070C0"/>
                </a:solidFill>
              </a:rPr>
              <a:t>ЗІЗ</a:t>
            </a:r>
            <a:r>
              <a:rPr lang="uk-UA" sz="8800" b="1" u="sng" dirty="0" smtClean="0"/>
              <a:t/>
            </a:r>
            <a:br>
              <a:rPr lang="uk-UA" sz="8800" b="1" u="sng" dirty="0" smtClean="0"/>
            </a:br>
            <a:r>
              <a:rPr lang="uk-UA" sz="2700" b="1" u="sng" dirty="0" smtClean="0"/>
              <a:t/>
            </a:r>
            <a:br>
              <a:rPr lang="uk-UA" sz="2700" b="1" u="sng" dirty="0" smtClean="0"/>
            </a:br>
            <a:r>
              <a:rPr lang="uk-UA" sz="4000" b="1" dirty="0" smtClean="0">
                <a:latin typeface="Arial Black" panose="020B0A04020102020204" pitchFamily="34" charset="0"/>
              </a:rPr>
              <a:t>- </a:t>
            </a:r>
            <a:r>
              <a:rPr lang="uk-UA" sz="4000" b="1" dirty="0" smtClean="0">
                <a:latin typeface="Arial Black" panose="020B0A04020102020204" pitchFamily="34" charset="0"/>
              </a:rPr>
              <a:t>ОД </a:t>
            </a:r>
            <a:r>
              <a:rPr lang="uk-UA" sz="3600" b="1" dirty="0" smtClean="0"/>
              <a:t>(респіратори </a:t>
            </a:r>
            <a:r>
              <a:rPr lang="en-US" sz="3600" b="1" dirty="0" err="1" smtClean="0"/>
              <a:t>fp</a:t>
            </a:r>
            <a:r>
              <a:rPr lang="en-US" sz="3600" b="1" dirty="0" smtClean="0"/>
              <a:t> 3</a:t>
            </a:r>
            <a:r>
              <a:rPr lang="uk-UA" sz="3600" b="1" dirty="0" smtClean="0"/>
              <a:t>, </a:t>
            </a:r>
            <a:r>
              <a:rPr lang="uk-UA" sz="3600" b="1" dirty="0" err="1" smtClean="0"/>
              <a:t>повнолицеві</a:t>
            </a:r>
            <a:r>
              <a:rPr lang="uk-UA" sz="3600" b="1" dirty="0" smtClean="0"/>
              <a:t> маски, протигази)</a:t>
            </a:r>
            <a:br>
              <a:rPr lang="uk-UA" sz="3600" b="1" dirty="0" smtClean="0"/>
            </a:br>
            <a:r>
              <a:rPr lang="uk-UA" sz="3600" b="1" dirty="0" smtClean="0">
                <a:latin typeface="Arial Black" panose="020B0A04020102020204" pitchFamily="34" charset="0"/>
              </a:rPr>
              <a:t>- шкіри </a:t>
            </a:r>
            <a:r>
              <a:rPr lang="uk-UA" sz="3600" b="1" dirty="0" smtClean="0"/>
              <a:t>(прорезинений костюм РБХ, прорезинена </a:t>
            </a:r>
            <a:r>
              <a:rPr lang="uk-UA" sz="3600" b="1" dirty="0" err="1" smtClean="0"/>
              <a:t>плащпалатка</a:t>
            </a:r>
            <a:r>
              <a:rPr lang="uk-UA" sz="3600" b="1" dirty="0" smtClean="0"/>
              <a:t>, </a:t>
            </a:r>
            <a:r>
              <a:rPr lang="ru-RU" sz="3600" b="1" dirty="0" err="1" smtClean="0"/>
              <a:t>тактичний</a:t>
            </a:r>
            <a:r>
              <a:rPr lang="ru-RU" sz="3600" b="1" dirty="0" smtClean="0"/>
              <a:t> </a:t>
            </a:r>
            <a:r>
              <a:rPr lang="ru-RU" sz="3600" b="1" dirty="0" err="1"/>
              <a:t>комбінезон</a:t>
            </a:r>
            <a:r>
              <a:rPr lang="ru-RU" sz="3600" b="1" dirty="0"/>
              <a:t> </a:t>
            </a:r>
            <a:r>
              <a:rPr lang="ru-RU" sz="3600" b="1" dirty="0" err="1"/>
              <a:t>хімічного</a:t>
            </a:r>
            <a:r>
              <a:rPr lang="ru-RU" sz="3600" b="1" dirty="0"/>
              <a:t> </a:t>
            </a:r>
            <a:r>
              <a:rPr lang="ru-RU" sz="3600" b="1" dirty="0" err="1"/>
              <a:t>захисту</a:t>
            </a:r>
            <a:r>
              <a:rPr lang="ru-RU" sz="3600" b="1" dirty="0"/>
              <a:t>, </a:t>
            </a:r>
            <a:r>
              <a:rPr lang="ru-RU" sz="3600" b="1" dirty="0" err="1"/>
              <a:t>захисний</a:t>
            </a:r>
            <a:r>
              <a:rPr lang="ru-RU" sz="3600" b="1" dirty="0"/>
              <a:t> </a:t>
            </a:r>
            <a:r>
              <a:rPr lang="ru-RU" sz="3600" b="1" dirty="0" err="1"/>
              <a:t>комбінезон</a:t>
            </a:r>
            <a:r>
              <a:rPr lang="ru-RU" sz="3600" b="1" dirty="0"/>
              <a:t> </a:t>
            </a:r>
            <a:r>
              <a:rPr lang="ru-RU" sz="3600" b="1" dirty="0" err="1"/>
              <a:t>від</a:t>
            </a:r>
            <a:r>
              <a:rPr lang="ru-RU" sz="3600" b="1" dirty="0"/>
              <a:t> </a:t>
            </a:r>
            <a:r>
              <a:rPr lang="ru-RU" sz="3600" b="1" dirty="0" err="1"/>
              <a:t>радіації</a:t>
            </a:r>
            <a:r>
              <a:rPr lang="ru-RU" sz="3600" b="1" dirty="0"/>
              <a:t>, </a:t>
            </a:r>
            <a:r>
              <a:rPr lang="ru-RU" sz="3600" b="1" dirty="0" err="1" smtClean="0"/>
              <a:t>гумові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чоботи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рукавиці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8767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1211" t="22047" r="16508" b="8568"/>
          <a:stretch/>
        </p:blipFill>
        <p:spPr bwMode="auto">
          <a:xfrm>
            <a:off x="594360" y="148590"/>
            <a:ext cx="8366760" cy="670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327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9442" t="22036" r="16531" b="5502"/>
          <a:stretch/>
        </p:blipFill>
        <p:spPr bwMode="auto">
          <a:xfrm>
            <a:off x="3153757" y="201815"/>
            <a:ext cx="7258049" cy="658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Выноска-облако 1"/>
          <p:cNvSpPr/>
          <p:nvPr/>
        </p:nvSpPr>
        <p:spPr>
          <a:xfrm flipH="1">
            <a:off x="378690" y="579643"/>
            <a:ext cx="2974109" cy="5329381"/>
          </a:xfrm>
          <a:prstGeom prst="cloud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5542002" y="32443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 rot="17720175">
            <a:off x="1151317" y="2809477"/>
            <a:ext cx="1428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для ЗОЗ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6805"/>
            <a:ext cx="10515600" cy="1325563"/>
          </a:xfrm>
        </p:spPr>
        <p:txBody>
          <a:bodyPr>
            <a:normAutofit/>
          </a:bodyPr>
          <a:lstStyle/>
          <a:p>
            <a:r>
              <a:rPr lang="uk-UA" sz="8800" b="1" u="sng" dirty="0" err="1" smtClean="0">
                <a:solidFill>
                  <a:srgbClr val="0070C0"/>
                </a:solidFill>
              </a:rPr>
              <a:t>Деконтамінація</a:t>
            </a:r>
            <a:r>
              <a:rPr lang="uk-UA" sz="8800" b="1" u="sng" dirty="0" smtClean="0">
                <a:solidFill>
                  <a:srgbClr val="0070C0"/>
                </a:solidFill>
              </a:rPr>
              <a:t> </a:t>
            </a:r>
            <a:endParaRPr lang="ru-RU" sz="8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5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7865" y="194637"/>
            <a:ext cx="11684001" cy="65094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-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зменшення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(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видалення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) з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поверхні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тіла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і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попередження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розповсюдження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ХРБ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контамінованих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осіб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і </a:t>
            </a:r>
            <a:b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предметів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Це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механічна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очистка</a:t>
            </a:r>
            <a:r>
              <a:rPr kumimoji="0" lang="ru-RU" altLang="ru-RU" sz="3000" b="0" i="0" u="none" strike="noStrike" cap="none" normalizeH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шкіри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слизових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оболонок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відкритої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рани у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контамінованих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постраждалих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000" dirty="0">
              <a:solidFill>
                <a:srgbClr val="212529"/>
              </a:solidFill>
              <a:latin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проводиться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незалежно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наявності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у </a:t>
            </a:r>
            <a:b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постраждалого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симптомів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які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характерні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для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клінічної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картини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дії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ураження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ХРБ.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12529"/>
              </a:solidFill>
              <a:effectLst/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Деконтамінація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проводиться на </a:t>
            </a:r>
            <a:r>
              <a:rPr kumimoji="0" lang="ru-RU" altLang="ru-RU" sz="30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догоспітальному</a:t>
            </a:r>
            <a:r>
              <a:rPr kumimoji="0" lang="ru-RU" altLang="ru-RU" sz="30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lang="ru-RU" altLang="ru-RU" sz="3000" dirty="0" err="1">
                <a:solidFill>
                  <a:srgbClr val="212529"/>
                </a:solidFill>
                <a:latin typeface="Menlo"/>
              </a:rPr>
              <a:t>етапі</a:t>
            </a:r>
            <a:r>
              <a:rPr lang="ru-RU" alt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altLang="ru-RU" sz="3000" dirty="0" err="1">
                <a:solidFill>
                  <a:srgbClr val="212529"/>
                </a:solidFill>
                <a:latin typeface="Menlo"/>
              </a:rPr>
              <a:t>стабільним</a:t>
            </a:r>
            <a:r>
              <a:rPr lang="ru-RU" alt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altLang="ru-RU" sz="3000" dirty="0" err="1">
                <a:solidFill>
                  <a:srgbClr val="212529"/>
                </a:solidFill>
                <a:latin typeface="Menlo"/>
              </a:rPr>
              <a:t>хворим</a:t>
            </a:r>
            <a:r>
              <a:rPr lang="ru-RU" alt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altLang="ru-RU" sz="3000" dirty="0" err="1">
                <a:solidFill>
                  <a:srgbClr val="212529"/>
                </a:solidFill>
                <a:latin typeface="Menlo"/>
              </a:rPr>
              <a:t>або</a:t>
            </a:r>
            <a:r>
              <a:rPr lang="ru-RU" alt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на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ранньому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госпітальному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етапі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(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приймальне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відділення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,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відділення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невідкладної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(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екстреної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)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медичної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допомоги</a:t>
            </a:r>
            <a:r>
              <a:rPr lang="ru-RU" sz="3000" dirty="0" smtClean="0">
                <a:solidFill>
                  <a:srgbClr val="212529"/>
                </a:solidFill>
                <a:latin typeface="Menlo"/>
              </a:rPr>
              <a:t>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altLang="ru-RU" sz="1000" dirty="0">
              <a:solidFill>
                <a:srgbClr val="212529"/>
              </a:solidFill>
              <a:latin typeface="Menl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3000" dirty="0" smtClean="0">
                <a:solidFill>
                  <a:srgbClr val="212529"/>
                </a:solidFill>
                <a:latin typeface="Menlo"/>
              </a:rPr>
              <a:t>При масовому поступленні розгортають </a:t>
            </a:r>
            <a:r>
              <a:rPr lang="uk-UA" altLang="ru-RU" sz="3000" dirty="0" err="1" smtClean="0">
                <a:solidFill>
                  <a:srgbClr val="212529"/>
                </a:solidFill>
                <a:latin typeface="Menlo"/>
              </a:rPr>
              <a:t>деконтаміційні</a:t>
            </a:r>
            <a:r>
              <a:rPr lang="uk-UA" altLang="ru-RU" sz="3000" dirty="0" smtClean="0">
                <a:solidFill>
                  <a:srgbClr val="212529"/>
                </a:solidFill>
                <a:latin typeface="Menlo"/>
              </a:rPr>
              <a:t> системи (25-75 хворих/год).</a:t>
            </a:r>
            <a:endParaRPr lang="ru-RU" altLang="ru-RU" sz="3000" dirty="0">
              <a:solidFill>
                <a:srgbClr val="212529"/>
              </a:solidFill>
              <a:latin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52839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67" y="246221"/>
            <a:ext cx="11904133" cy="64479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ЗОЗ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повинні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бути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готовими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до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надходження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контамінованих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постраждалих</a:t>
            </a:r>
            <a:r>
              <a:rPr lang="ru-RU" altLang="ru-RU" sz="32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altLang="ru-RU" sz="3200" dirty="0" smtClean="0">
                <a:solidFill>
                  <a:srgbClr val="212529"/>
                </a:solidFill>
                <a:latin typeface="Menlo"/>
              </a:rPr>
              <a:t>-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мати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розроблені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плани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заходів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з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проведення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утилізації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відходів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ранньому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госпітальному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етапі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при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масовому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надходженні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контамінованих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додатковому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розгортанні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деконтамінаційних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систем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здійснюється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наступне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   а) Перед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деконтамінаційною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системою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розміщується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розподільний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пост, де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лікар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або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фельдшер проводить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розподіл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на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дві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групи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: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стабільні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нестабільні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   б)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Стабільні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спрямовуються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до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місця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проведення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Група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розподіляється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на два потоки -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жінки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чоловіки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для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яких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забезпечується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два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окремих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деконтамінаційних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коридори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283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199" y="181325"/>
            <a:ext cx="11988801" cy="64479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Деконтамінація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проводиться в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наступній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послідовності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: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-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зняття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забрудненого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одягу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який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складається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в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окремі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пластикові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пакети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що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щільно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зав'язуються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залишаються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в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цій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зоні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душові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-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приймання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душу з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миючими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засобами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3-5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хвилин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одягання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чистої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білизни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спрямування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в зону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спостереження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проводиться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постраждалими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самостійно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або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 за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мінімальної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допомоги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медичного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персоналу.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Для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медичного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персоналу в зонах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зняття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забрудненого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одягу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та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душових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рекомендовано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використовувати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захисний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одяг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рівня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enlo"/>
              </a:rPr>
              <a:t> В (C)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У зонах чистого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одягу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та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спостереження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-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захисний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одяг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рівня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enlo"/>
              </a:rPr>
              <a:t> Г (D)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36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6401" y="484085"/>
            <a:ext cx="11785599" cy="54630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Нестабільні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постраждалі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спрямовуються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в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окрему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зону, де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перед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проведенням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надають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за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необхідності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екстрену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медичну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допомогу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(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відновлення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прохідності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дихальних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шляхів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інтубація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проведення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штучного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дихання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тощо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).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Далі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проводиться за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попередньою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схемою.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Після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1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госпіталізуються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у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відділення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невідкладної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(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екстреної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)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медичної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допомоги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або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інші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відділення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У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відділеннях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ЗОЗ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використовується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захисний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одяг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рівня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Г (D),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оскільки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b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</a:b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госпіталізуються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тільки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після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14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8" y="237067"/>
            <a:ext cx="11954932" cy="1066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err="1">
                <a:solidFill>
                  <a:srgbClr val="212529"/>
                </a:solidFill>
                <a:latin typeface="Menlo"/>
              </a:rPr>
              <a:t>Після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проведення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деконтамінації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постраждалий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вважається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безпечним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для персоналу і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допускається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робота в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захисному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одязі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</a:t>
            </a:r>
            <a:r>
              <a:rPr lang="ru-RU" sz="3000" dirty="0" err="1">
                <a:solidFill>
                  <a:srgbClr val="212529"/>
                </a:solidFill>
                <a:latin typeface="Menlo"/>
              </a:rPr>
              <a:t>рівня</a:t>
            </a:r>
            <a:r>
              <a:rPr lang="ru-RU" sz="3000" dirty="0">
                <a:solidFill>
                  <a:srgbClr val="212529"/>
                </a:solidFill>
                <a:latin typeface="Menlo"/>
              </a:rPr>
              <a:t> Г (D).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7068" y="1476543"/>
            <a:ext cx="11954932" cy="5216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Персонал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відділення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невідкладної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екстреної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)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медичної</a:t>
            </a:r>
            <a:r>
              <a:rPr lang="ru-RU" altLang="ru-RU" sz="2800" dirty="0">
                <a:solidFill>
                  <a:srgbClr val="212529"/>
                </a:solidFill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допомоги</a:t>
            </a:r>
            <a:r>
              <a:rPr lang="ru-RU" altLang="ru-RU" sz="2800" dirty="0">
                <a:solidFill>
                  <a:srgbClr val="212529"/>
                </a:solidFill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повинен: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- знати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виконувати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свої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функціональні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обов'язки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щодо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роботи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у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разі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надходження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контамінованих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постраждалих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особливо в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умовах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НС;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-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вміти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користуватись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мати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вільний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доступ до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засобів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індивідуального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захисту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засобів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антидотів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протирадіаційних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засобів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,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засобів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реанімації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інтенсивної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терапії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-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заздалегідь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визначений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персонал повинен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мати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навички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користування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вільний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доступ до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засобів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радіаційного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хімічного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контролю.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У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зоні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душових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та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одягання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чистого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одягу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виділяються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окремі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місця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для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деконтамінації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персоналу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після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закінчення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 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роботи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212529"/>
                </a:solidFill>
                <a:effectLst/>
                <a:latin typeface="Menlo"/>
              </a:rPr>
              <a:t>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9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1999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Увага!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7" y="762000"/>
            <a:ext cx="11667066" cy="6096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Зовнішня контамінація - радіоактивні речовини на шкірі або одязі, Внутрішня контамінація  - при їх надходженні через повітря, їжу, відкриті рани</a:t>
            </a:r>
          </a:p>
          <a:p>
            <a:r>
              <a:rPr lang="uk-UA" dirty="0" smtClean="0"/>
              <a:t>контамінована людина продовжує сама отримувати радіоактивне випромінювання  та  стає  джерелом  розповсюдження  радіоактивного чинника;</a:t>
            </a:r>
          </a:p>
          <a:p>
            <a:r>
              <a:rPr lang="uk-UA" dirty="0" smtClean="0"/>
              <a:t>видалення контамінованого одягу і миття шкіри постраждалого може зменшити зовнішню контамінацію більше ніж на 90%;</a:t>
            </a:r>
          </a:p>
          <a:p>
            <a:r>
              <a:rPr lang="uk-UA" dirty="0" smtClean="0"/>
              <a:t>екстрену медичну допомогу надають постраждалим з клінічними проявами   первинної   реакції  на  гостре  опромінення,  оскільки розвиток гострої променевої хвороби відтермінований у часі;</a:t>
            </a:r>
          </a:p>
          <a:p>
            <a:r>
              <a:rPr lang="uk-UA" dirty="0" smtClean="0"/>
              <a:t>важливим  є  першочергове  лікування  звичайних  серйозних  супутніх пошкоджень   (опіки   та   травми)  до  початку  розвитку  гострої променевої хвороби;</a:t>
            </a:r>
          </a:p>
          <a:p>
            <a:r>
              <a:rPr lang="uk-UA" dirty="0" smtClean="0"/>
              <a:t>стандартні  запобіжні  заходи  (маска,  </a:t>
            </a:r>
            <a:r>
              <a:rPr lang="uk-UA" dirty="0" err="1" smtClean="0"/>
              <a:t>бахіли</a:t>
            </a:r>
            <a:r>
              <a:rPr lang="uk-UA" dirty="0" smtClean="0"/>
              <a:t>,  рукавички, халат та захист очей) здатні  захистити  персонал  від  вторинного забруднення при роботі з контамінованими постраждалими</a:t>
            </a:r>
          </a:p>
          <a:p>
            <a:r>
              <a:rPr lang="uk-UA" dirty="0" smtClean="0"/>
              <a:t>Не допускати контакту контамінованих і де контамінованих осіб</a:t>
            </a:r>
          </a:p>
          <a:p>
            <a:r>
              <a:rPr lang="uk-UA" dirty="0" smtClean="0"/>
              <a:t>Стічні води заражені. Їх слід збирати і передавати на утилізацію</a:t>
            </a:r>
          </a:p>
        </p:txBody>
      </p:sp>
    </p:spTree>
    <p:extLst>
      <p:ext uri="{BB962C8B-B14F-4D97-AF65-F5344CB8AC3E}">
        <p14:creationId xmlns:p14="http://schemas.microsoft.com/office/powerpoint/2010/main" val="36150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205" t="22592" r="13974" b="8575"/>
          <a:stretch/>
        </p:blipFill>
        <p:spPr>
          <a:xfrm>
            <a:off x="1804423" y="0"/>
            <a:ext cx="9355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78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7733" y="0"/>
            <a:ext cx="10930467" cy="15748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Засоби для </a:t>
            </a:r>
            <a:r>
              <a:rPr lang="uk-UA" sz="6000" b="1" dirty="0" err="1" smtClean="0"/>
              <a:t>деконтамінації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467" y="1337734"/>
            <a:ext cx="11802533" cy="48392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/>
              <a:t>Шкіри</a:t>
            </a:r>
          </a:p>
          <a:p>
            <a:r>
              <a:rPr lang="uk-UA" sz="3600" dirty="0" smtClean="0"/>
              <a:t>Тепла вода, Миючі засоби, Розчин соди 1:10</a:t>
            </a:r>
          </a:p>
          <a:p>
            <a:pPr marL="0" indent="0">
              <a:buNone/>
            </a:pPr>
            <a:r>
              <a:rPr lang="uk-UA" sz="3600" b="1" dirty="0" smtClean="0"/>
              <a:t>Волосся</a:t>
            </a:r>
          </a:p>
          <a:p>
            <a:r>
              <a:rPr lang="uk-UA" sz="3600" dirty="0" smtClean="0"/>
              <a:t>Шампунь кілька разів</a:t>
            </a:r>
          </a:p>
          <a:p>
            <a:r>
              <a:rPr lang="uk-UA" sz="3600" dirty="0" err="1" smtClean="0"/>
              <a:t>Сполокати</a:t>
            </a:r>
            <a:r>
              <a:rPr lang="uk-UA" sz="3600" dirty="0" smtClean="0"/>
              <a:t> р-ном лимонної к-ти або обстригти, не голити</a:t>
            </a:r>
            <a:endParaRPr lang="ru-RU" sz="3600" dirty="0"/>
          </a:p>
          <a:p>
            <a:pPr marL="0" indent="0">
              <a:buNone/>
            </a:pPr>
            <a:r>
              <a:rPr lang="uk-UA" sz="3600" b="1" dirty="0" smtClean="0"/>
              <a:t>Горло</a:t>
            </a:r>
            <a:r>
              <a:rPr lang="uk-UA" sz="3600" dirty="0" smtClean="0"/>
              <a:t> – 3% р-н перекису водню</a:t>
            </a:r>
          </a:p>
          <a:p>
            <a:pPr marL="0" indent="0">
              <a:buNone/>
            </a:pPr>
            <a:r>
              <a:rPr lang="uk-UA" sz="3600" b="1" dirty="0" smtClean="0"/>
              <a:t>Рот</a:t>
            </a:r>
            <a:r>
              <a:rPr lang="uk-UA" sz="3600" dirty="0" smtClean="0"/>
              <a:t> – почистити зуби і кілька разів </a:t>
            </a:r>
            <a:r>
              <a:rPr lang="uk-UA" sz="3600" dirty="0" err="1" smtClean="0"/>
              <a:t>сполокати</a:t>
            </a:r>
            <a:endParaRPr lang="uk-UA" sz="3600" dirty="0" smtClean="0"/>
          </a:p>
          <a:p>
            <a:pPr marL="0" indent="0">
              <a:buNone/>
            </a:pPr>
            <a:r>
              <a:rPr lang="uk-UA" sz="3600" dirty="0" smtClean="0"/>
              <a:t>В першу чергу – рани і природні отвори.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7405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40259" t="64083" r="16849" b="5787"/>
          <a:stretch/>
        </p:blipFill>
        <p:spPr bwMode="auto">
          <a:xfrm>
            <a:off x="-251460" y="251460"/>
            <a:ext cx="12443459" cy="6253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0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267" y="237067"/>
            <a:ext cx="11836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/>
              <a:t>Дії</a:t>
            </a:r>
            <a:r>
              <a:rPr lang="ru-RU" sz="3000" b="1" dirty="0" smtClean="0"/>
              <a:t> персоналу при </a:t>
            </a:r>
            <a:r>
              <a:rPr lang="ru-RU" sz="3000" b="1" dirty="0" err="1" smtClean="0"/>
              <a:t>виході</a:t>
            </a:r>
            <a:r>
              <a:rPr lang="ru-RU" sz="3000" b="1" dirty="0" smtClean="0"/>
              <a:t> з </a:t>
            </a:r>
            <a:r>
              <a:rPr lang="ru-RU" sz="3000" b="1" dirty="0" err="1" smtClean="0"/>
              <a:t>контамінованого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приміщення</a:t>
            </a:r>
            <a:r>
              <a:rPr lang="ru-RU" sz="3000" dirty="0"/>
              <a:t>:</a:t>
            </a:r>
            <a:endParaRPr lang="ru-RU" sz="3000" dirty="0" smtClean="0"/>
          </a:p>
          <a:p>
            <a:r>
              <a:rPr lang="ru-RU" sz="3000" dirty="0" smtClean="0"/>
              <a:t>- </a:t>
            </a:r>
            <a:r>
              <a:rPr lang="ru-RU" sz="3000" dirty="0" err="1" smtClean="0"/>
              <a:t>Підійти</a:t>
            </a:r>
            <a:r>
              <a:rPr lang="ru-RU" sz="3000" dirty="0" smtClean="0"/>
              <a:t>  до </a:t>
            </a:r>
            <a:r>
              <a:rPr lang="ru-RU" sz="3000" dirty="0" err="1" smtClean="0"/>
              <a:t>обмежувальної</a:t>
            </a:r>
            <a:r>
              <a:rPr lang="ru-RU" sz="3000" dirty="0" smtClean="0"/>
              <a:t> </a:t>
            </a:r>
            <a:r>
              <a:rPr lang="ru-RU" sz="3000" dirty="0" err="1" smtClean="0"/>
              <a:t>лінії</a:t>
            </a:r>
            <a:r>
              <a:rPr lang="ru-RU" sz="3000" dirty="0"/>
              <a:t>,</a:t>
            </a:r>
            <a:endParaRPr lang="ru-RU" sz="3000" dirty="0" smtClean="0"/>
          </a:p>
          <a:p>
            <a:r>
              <a:rPr lang="ru-RU" sz="3000" dirty="0" smtClean="0"/>
              <a:t>- </a:t>
            </a:r>
            <a:r>
              <a:rPr lang="ru-RU" sz="3000" dirty="0" err="1" smtClean="0"/>
              <a:t>Зняти</a:t>
            </a:r>
            <a:r>
              <a:rPr lang="ru-RU" sz="3000" dirty="0" smtClean="0"/>
              <a:t>  </a:t>
            </a:r>
            <a:r>
              <a:rPr lang="ru-RU" sz="3000" dirty="0" err="1" smtClean="0"/>
              <a:t>зовнішні</a:t>
            </a:r>
            <a:r>
              <a:rPr lang="ru-RU" sz="3000" dirty="0" smtClean="0"/>
              <a:t> рукавички  з </a:t>
            </a:r>
            <a:r>
              <a:rPr lang="ru-RU" sz="3000" dirty="0" err="1" smtClean="0"/>
              <a:t>одночасним</a:t>
            </a:r>
            <a:r>
              <a:rPr lang="ru-RU" sz="3000" dirty="0" smtClean="0"/>
              <a:t> </a:t>
            </a:r>
            <a:r>
              <a:rPr lang="ru-RU" sz="3000" dirty="0" err="1" smtClean="0"/>
              <a:t>вивертанням</a:t>
            </a:r>
            <a:r>
              <a:rPr lang="ru-RU" sz="3000" dirty="0" smtClean="0"/>
              <a:t> </a:t>
            </a:r>
            <a:r>
              <a:rPr lang="ru-RU" sz="3000" dirty="0" err="1" smtClean="0"/>
              <a:t>їх</a:t>
            </a:r>
            <a:r>
              <a:rPr lang="ru-RU" sz="3000" dirty="0" smtClean="0"/>
              <a:t> </a:t>
            </a:r>
            <a:r>
              <a:rPr lang="ru-RU" sz="3000" dirty="0" err="1" smtClean="0"/>
              <a:t>навиворіт</a:t>
            </a:r>
            <a:r>
              <a:rPr lang="ru-RU" sz="3000" dirty="0" smtClean="0"/>
              <a:t>,</a:t>
            </a:r>
          </a:p>
          <a:p>
            <a:r>
              <a:rPr lang="ru-RU" sz="3000" dirty="0" smtClean="0"/>
              <a:t>- </a:t>
            </a:r>
            <a:r>
              <a:rPr lang="ru-RU" sz="3000" dirty="0" err="1" smtClean="0"/>
              <a:t>Повернути</a:t>
            </a:r>
            <a:r>
              <a:rPr lang="ru-RU" sz="3000" dirty="0" smtClean="0"/>
              <a:t>   дозиметр   </a:t>
            </a:r>
            <a:r>
              <a:rPr lang="ru-RU" sz="3000" dirty="0" err="1" smtClean="0"/>
              <a:t>відповідальному</a:t>
            </a:r>
            <a:r>
              <a:rPr lang="ru-RU" sz="3000" dirty="0" smtClean="0"/>
              <a:t>   за   </a:t>
            </a:r>
            <a:r>
              <a:rPr lang="ru-RU" sz="3000" dirty="0" err="1" smtClean="0"/>
              <a:t>радіаційний</a:t>
            </a:r>
            <a:r>
              <a:rPr lang="ru-RU" sz="3000" dirty="0" smtClean="0"/>
              <a:t> контроль</a:t>
            </a:r>
            <a:r>
              <a:rPr lang="ru-RU" sz="3000" dirty="0"/>
              <a:t>,</a:t>
            </a:r>
            <a:endParaRPr lang="ru-RU" sz="3000" dirty="0" smtClean="0"/>
          </a:p>
          <a:p>
            <a:r>
              <a:rPr lang="ru-RU" sz="3000" dirty="0" smtClean="0"/>
              <a:t> - </a:t>
            </a:r>
            <a:r>
              <a:rPr lang="ru-RU" sz="3000" dirty="0" err="1" smtClean="0"/>
              <a:t>Зняти</a:t>
            </a:r>
            <a:r>
              <a:rPr lang="ru-RU" sz="3000" dirty="0" smtClean="0"/>
              <a:t> </a:t>
            </a:r>
            <a:r>
              <a:rPr lang="ru-RU" sz="3000" dirty="0" err="1" smtClean="0"/>
              <a:t>гумки</a:t>
            </a:r>
            <a:r>
              <a:rPr lang="ru-RU" sz="3000" dirty="0" smtClean="0"/>
              <a:t> на обшлагу </a:t>
            </a:r>
            <a:r>
              <a:rPr lang="ru-RU" sz="3000" dirty="0" err="1" smtClean="0"/>
              <a:t>рукавів</a:t>
            </a:r>
            <a:r>
              <a:rPr lang="ru-RU" sz="3000" dirty="0" smtClean="0"/>
              <a:t> і брюк,</a:t>
            </a:r>
          </a:p>
          <a:p>
            <a:r>
              <a:rPr lang="ru-RU" sz="3000" dirty="0" smtClean="0"/>
              <a:t> - </a:t>
            </a:r>
            <a:r>
              <a:rPr lang="ru-RU" sz="3000" dirty="0" err="1" smtClean="0"/>
              <a:t>Зняти</a:t>
            </a:r>
            <a:r>
              <a:rPr lang="ru-RU" sz="3000" dirty="0" smtClean="0"/>
              <a:t> весь </a:t>
            </a:r>
            <a:r>
              <a:rPr lang="ru-RU" sz="3000" dirty="0" err="1" smtClean="0"/>
              <a:t>спецодяг</a:t>
            </a:r>
            <a:r>
              <a:rPr lang="ru-RU" sz="3000" dirty="0" smtClean="0"/>
              <a:t>,  </a:t>
            </a:r>
            <a:r>
              <a:rPr lang="ru-RU" sz="3000" dirty="0" err="1" smtClean="0"/>
              <a:t>вивертаючи</a:t>
            </a:r>
            <a:r>
              <a:rPr lang="ru-RU" sz="3000" dirty="0" smtClean="0"/>
              <a:t> </a:t>
            </a:r>
            <a:r>
              <a:rPr lang="ru-RU" sz="3000" dirty="0" err="1" smtClean="0"/>
              <a:t>його</a:t>
            </a:r>
            <a:r>
              <a:rPr lang="ru-RU" sz="3000" dirty="0" smtClean="0"/>
              <a:t> </a:t>
            </a:r>
            <a:r>
              <a:rPr lang="ru-RU" sz="3000" dirty="0" err="1" smtClean="0"/>
              <a:t>навиворіт</a:t>
            </a:r>
            <a:r>
              <a:rPr lang="ru-RU" sz="3000" dirty="0" smtClean="0"/>
              <a:t>, </a:t>
            </a:r>
            <a:r>
              <a:rPr lang="ru-RU" sz="3000" dirty="0" err="1" smtClean="0"/>
              <a:t>уникаючи</a:t>
            </a:r>
            <a:r>
              <a:rPr lang="ru-RU" sz="3000" dirty="0" smtClean="0"/>
              <a:t> </a:t>
            </a:r>
            <a:r>
              <a:rPr lang="ru-RU" sz="3000" dirty="0" err="1" smtClean="0"/>
              <a:t>струшування</a:t>
            </a:r>
            <a:r>
              <a:rPr lang="ru-RU" sz="3000" dirty="0"/>
              <a:t>,</a:t>
            </a:r>
            <a:endParaRPr lang="ru-RU" sz="3000" dirty="0" smtClean="0"/>
          </a:p>
          <a:p>
            <a:r>
              <a:rPr lang="ru-RU" sz="3000" dirty="0" smtClean="0"/>
              <a:t>  - </a:t>
            </a:r>
            <a:r>
              <a:rPr lang="ru-RU" sz="3000" dirty="0" err="1" smtClean="0"/>
              <a:t>Зняти</a:t>
            </a:r>
            <a:r>
              <a:rPr lang="ru-RU" sz="3000" dirty="0" smtClean="0"/>
              <a:t> маску,</a:t>
            </a:r>
          </a:p>
          <a:p>
            <a:r>
              <a:rPr lang="ru-RU" sz="3000" dirty="0" smtClean="0"/>
              <a:t> - </a:t>
            </a:r>
            <a:r>
              <a:rPr lang="ru-RU" sz="3000" dirty="0" err="1" smtClean="0"/>
              <a:t>Зняти</a:t>
            </a:r>
            <a:r>
              <a:rPr lang="ru-RU" sz="3000" dirty="0" smtClean="0"/>
              <a:t> </a:t>
            </a:r>
            <a:r>
              <a:rPr lang="ru-RU" sz="3000" dirty="0" err="1" smtClean="0"/>
              <a:t>бахіли</a:t>
            </a:r>
            <a:r>
              <a:rPr lang="ru-RU" sz="3000" dirty="0" smtClean="0"/>
              <a:t> по </a:t>
            </a:r>
            <a:r>
              <a:rPr lang="ru-RU" sz="3000" dirty="0" err="1" smtClean="0"/>
              <a:t>черзі</a:t>
            </a:r>
            <a:r>
              <a:rPr lang="ru-RU" sz="3000" dirty="0" smtClean="0"/>
              <a:t> з </a:t>
            </a:r>
            <a:r>
              <a:rPr lang="ru-RU" sz="3000" dirty="0" err="1" smtClean="0"/>
              <a:t>кожної</a:t>
            </a:r>
            <a:r>
              <a:rPr lang="ru-RU" sz="3000" dirty="0" smtClean="0"/>
              <a:t> ноги і </a:t>
            </a:r>
            <a:r>
              <a:rPr lang="ru-RU" sz="3000" dirty="0" err="1" smtClean="0"/>
              <a:t>заміряти</a:t>
            </a:r>
            <a:r>
              <a:rPr lang="ru-RU" sz="3000" dirty="0" smtClean="0"/>
              <a:t> </a:t>
            </a:r>
            <a:r>
              <a:rPr lang="ru-RU" sz="3000" dirty="0" err="1" smtClean="0"/>
              <a:t>рівень</a:t>
            </a:r>
            <a:r>
              <a:rPr lang="ru-RU" sz="3000" dirty="0" smtClean="0"/>
              <a:t> </a:t>
            </a:r>
            <a:r>
              <a:rPr lang="ru-RU" sz="3000" dirty="0" err="1" smtClean="0"/>
              <a:t>радіації</a:t>
            </a:r>
            <a:r>
              <a:rPr lang="ru-RU" sz="3000" dirty="0" smtClean="0"/>
              <a:t> </a:t>
            </a:r>
            <a:r>
              <a:rPr lang="ru-RU" sz="3000" dirty="0" err="1" smtClean="0"/>
              <a:t>взуття</a:t>
            </a:r>
            <a:r>
              <a:rPr lang="ru-RU" sz="3000" dirty="0" smtClean="0"/>
              <a:t>.  </a:t>
            </a:r>
            <a:r>
              <a:rPr lang="ru-RU" sz="3000" dirty="0" err="1" smtClean="0"/>
              <a:t>Якщо</a:t>
            </a:r>
            <a:r>
              <a:rPr lang="ru-RU" sz="3000" dirty="0" smtClean="0"/>
              <a:t>  </a:t>
            </a:r>
            <a:r>
              <a:rPr lang="ru-RU" sz="3000" dirty="0" err="1" smtClean="0"/>
              <a:t>заміром</a:t>
            </a:r>
            <a:r>
              <a:rPr lang="ru-RU" sz="3000" dirty="0" smtClean="0"/>
              <a:t>  </a:t>
            </a:r>
            <a:r>
              <a:rPr lang="ru-RU" sz="3000" dirty="0" err="1" smtClean="0"/>
              <a:t>констатується</a:t>
            </a:r>
            <a:r>
              <a:rPr lang="ru-RU" sz="3000" dirty="0" smtClean="0"/>
              <a:t>  </a:t>
            </a:r>
            <a:r>
              <a:rPr lang="ru-RU" sz="3000" dirty="0" err="1" smtClean="0"/>
              <a:t>відсутність</a:t>
            </a:r>
            <a:r>
              <a:rPr lang="ru-RU" sz="3000" dirty="0" smtClean="0"/>
              <a:t> </a:t>
            </a:r>
            <a:r>
              <a:rPr lang="ru-RU" sz="3000" dirty="0" err="1" smtClean="0"/>
              <a:t>контамінації</a:t>
            </a:r>
            <a:r>
              <a:rPr lang="ru-RU" sz="3000" dirty="0" smtClean="0"/>
              <a:t>  </a:t>
            </a:r>
            <a:r>
              <a:rPr lang="ru-RU" sz="3000" dirty="0" err="1" smtClean="0"/>
              <a:t>взуття</a:t>
            </a:r>
            <a:r>
              <a:rPr lang="ru-RU" sz="3000" dirty="0" smtClean="0"/>
              <a:t>  -  </a:t>
            </a:r>
            <a:r>
              <a:rPr lang="ru-RU" sz="3000" dirty="0" err="1" smtClean="0"/>
              <a:t>переступити</a:t>
            </a:r>
            <a:r>
              <a:rPr lang="ru-RU" sz="3000" dirty="0" smtClean="0"/>
              <a:t>  за  </a:t>
            </a:r>
            <a:r>
              <a:rPr lang="ru-RU" sz="3000" dirty="0" err="1" smtClean="0"/>
              <a:t>контрольну</a:t>
            </a:r>
            <a:r>
              <a:rPr lang="ru-RU" sz="3000" dirty="0" smtClean="0"/>
              <a:t>  </a:t>
            </a:r>
            <a:r>
              <a:rPr lang="ru-RU" sz="3000" dirty="0" err="1" smtClean="0"/>
              <a:t>обмежувальну</a:t>
            </a:r>
            <a:r>
              <a:rPr lang="ru-RU" sz="3000" dirty="0" smtClean="0"/>
              <a:t> </a:t>
            </a:r>
            <a:r>
              <a:rPr lang="ru-RU" sz="3000" dirty="0" err="1" smtClean="0"/>
              <a:t>лінію</a:t>
            </a:r>
            <a:r>
              <a:rPr lang="ru-RU" sz="3000" dirty="0"/>
              <a:t>,</a:t>
            </a:r>
            <a:endParaRPr lang="ru-RU" sz="3000" dirty="0" smtClean="0"/>
          </a:p>
          <a:p>
            <a:r>
              <a:rPr lang="ru-RU" sz="3000" dirty="0" smtClean="0"/>
              <a:t>- </a:t>
            </a:r>
            <a:r>
              <a:rPr lang="ru-RU" sz="3000" dirty="0" err="1" smtClean="0"/>
              <a:t>Зняти</a:t>
            </a:r>
            <a:r>
              <a:rPr lang="ru-RU" sz="3000" dirty="0" smtClean="0"/>
              <a:t> </a:t>
            </a:r>
            <a:r>
              <a:rPr lang="ru-RU" sz="3000" dirty="0" err="1" smtClean="0"/>
              <a:t>внутрішні</a:t>
            </a:r>
            <a:r>
              <a:rPr lang="ru-RU" sz="3000" dirty="0" smtClean="0"/>
              <a:t> рукавички,</a:t>
            </a:r>
          </a:p>
          <a:p>
            <a:r>
              <a:rPr lang="ru-RU" sz="3000" dirty="0" smtClean="0"/>
              <a:t> - Пройти </a:t>
            </a:r>
            <a:r>
              <a:rPr lang="ru-RU" sz="3000" dirty="0" err="1" smtClean="0"/>
              <a:t>повний</a:t>
            </a:r>
            <a:r>
              <a:rPr lang="ru-RU" sz="3000" dirty="0" smtClean="0"/>
              <a:t> </a:t>
            </a:r>
            <a:r>
              <a:rPr lang="ru-RU" sz="3000" dirty="0" err="1" smtClean="0"/>
              <a:t>радіаційний</a:t>
            </a:r>
            <a:r>
              <a:rPr lang="ru-RU" sz="3000" dirty="0" smtClean="0"/>
              <a:t> контроль,</a:t>
            </a:r>
          </a:p>
          <a:p>
            <a:r>
              <a:rPr lang="ru-RU" sz="3000" dirty="0" smtClean="0"/>
              <a:t> - </a:t>
            </a:r>
            <a:r>
              <a:rPr lang="ru-RU" sz="3000" dirty="0" err="1" smtClean="0"/>
              <a:t>Прийняти</a:t>
            </a:r>
            <a:r>
              <a:rPr lang="ru-RU" sz="3000" dirty="0" smtClean="0"/>
              <a:t> душ.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645864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820" t="24960" r="16489" b="5927"/>
          <a:stretch/>
        </p:blipFill>
        <p:spPr bwMode="auto">
          <a:xfrm>
            <a:off x="114300" y="240030"/>
            <a:ext cx="11818620" cy="14527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53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820" t="24960" r="16489" b="5927"/>
          <a:stretch/>
        </p:blipFill>
        <p:spPr bwMode="auto">
          <a:xfrm>
            <a:off x="228599" y="-6652260"/>
            <a:ext cx="11963401" cy="14790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8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337" t="28218" r="16713" b="22806"/>
          <a:stretch/>
        </p:blipFill>
        <p:spPr bwMode="auto">
          <a:xfrm>
            <a:off x="960120" y="251460"/>
            <a:ext cx="8983980" cy="6606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08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337" t="78453" r="16713" b="5496"/>
          <a:stretch/>
        </p:blipFill>
        <p:spPr bwMode="auto">
          <a:xfrm>
            <a:off x="205740" y="0"/>
            <a:ext cx="11986260" cy="386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2079" t="25894" r="17461" b="64921"/>
          <a:stretch/>
        </p:blipFill>
        <p:spPr bwMode="auto">
          <a:xfrm>
            <a:off x="868680" y="3863340"/>
            <a:ext cx="10995660" cy="2606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8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079" t="35190" r="17461" b="47104"/>
          <a:stretch/>
        </p:blipFill>
        <p:spPr bwMode="auto">
          <a:xfrm>
            <a:off x="0" y="297180"/>
            <a:ext cx="11910059" cy="256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42079" t="72925" r="17461" b="9148"/>
          <a:stretch/>
        </p:blipFill>
        <p:spPr bwMode="auto">
          <a:xfrm>
            <a:off x="205739" y="2857500"/>
            <a:ext cx="11704319" cy="2308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42454" t="27997" r="18020" b="59941"/>
          <a:stretch/>
        </p:blipFill>
        <p:spPr bwMode="auto">
          <a:xfrm>
            <a:off x="205739" y="5166360"/>
            <a:ext cx="11498582" cy="1691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95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2491740"/>
            <a:ext cx="10439400" cy="1233488"/>
          </a:xfrm>
        </p:spPr>
        <p:txBody>
          <a:bodyPr>
            <a:noAutofit/>
          </a:bodyPr>
          <a:lstStyle/>
          <a:p>
            <a:r>
              <a:rPr lang="uk-UA" sz="8800" b="1" u="sng" dirty="0" smtClean="0">
                <a:solidFill>
                  <a:srgbClr val="0070C0"/>
                </a:solidFill>
              </a:rPr>
              <a:t>Оцінка стану хворих та прогноз</a:t>
            </a:r>
            <a:endParaRPr lang="ru-RU" sz="8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41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1209" t="25562" r="16526" b="48875"/>
          <a:stretch/>
        </p:blipFill>
        <p:spPr bwMode="auto">
          <a:xfrm>
            <a:off x="0" y="777240"/>
            <a:ext cx="12435840" cy="587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28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90805"/>
            <a:ext cx="9920894" cy="812165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Нормативна база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030" y="902970"/>
            <a:ext cx="11951970" cy="6057900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ЗУ «Про </a:t>
            </a:r>
            <a:r>
              <a:rPr lang="uk-UA" b="1" dirty="0" err="1" smtClean="0"/>
              <a:t>зазист</a:t>
            </a:r>
            <a:r>
              <a:rPr lang="uk-UA" b="1" dirty="0" smtClean="0"/>
              <a:t> людини від іонізуючих </a:t>
            </a:r>
            <a:r>
              <a:rPr lang="uk-UA" b="1" dirty="0" err="1" smtClean="0"/>
              <a:t>випромінювань</a:t>
            </a:r>
            <a:r>
              <a:rPr lang="uk-UA" b="1" dirty="0" smtClean="0"/>
              <a:t>»</a:t>
            </a:r>
          </a:p>
          <a:p>
            <a:r>
              <a:rPr lang="uk-UA" b="1" dirty="0" smtClean="0"/>
              <a:t>наказ </a:t>
            </a:r>
            <a:r>
              <a:rPr lang="uk-UA" b="1" dirty="0" err="1"/>
              <a:t>Держатомрегулювання</a:t>
            </a:r>
            <a:r>
              <a:rPr lang="uk-UA" b="1" dirty="0"/>
              <a:t> від 08.11.2011 № 154 </a:t>
            </a:r>
            <a:r>
              <a:rPr lang="uk-UA" dirty="0"/>
              <a:t>«Про затвердження Порядку здійснення невідкладних заходів йодної профілактики серед населення України у разі виникнення радіаційної аварії», </a:t>
            </a:r>
            <a:endParaRPr lang="uk-UA" dirty="0" smtClean="0"/>
          </a:p>
          <a:p>
            <a:r>
              <a:rPr lang="uk-UA" b="1" dirty="0" smtClean="0"/>
              <a:t>накази МОЗ України </a:t>
            </a:r>
            <a:r>
              <a:rPr lang="uk-UA" b="1" dirty="0"/>
              <a:t>від 11.04.2022 № 607 </a:t>
            </a:r>
            <a:r>
              <a:rPr lang="uk-UA" dirty="0"/>
              <a:t>«Про затвердження Методичних рекомендацій щодо організації надання закладами охорони здоров’я екстреної медичної допомоги постраждалим внаслідок дії хімічних, біологічних та радіологічних агентів (зброї масового ураження)»,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від </a:t>
            </a:r>
            <a:r>
              <a:rPr lang="uk-UA" b="1" dirty="0"/>
              <a:t>27.05.2011 № 322 </a:t>
            </a:r>
            <a:r>
              <a:rPr lang="uk-UA" dirty="0"/>
              <a:t>«Про затвердження Методичних рекомендацій з проведення </a:t>
            </a:r>
            <a:r>
              <a:rPr lang="uk-UA" dirty="0" err="1"/>
              <a:t>деконтамінації</a:t>
            </a:r>
            <a:r>
              <a:rPr lang="uk-UA" dirty="0"/>
              <a:t> постраждалих внаслідок дії хімічних, радіаційних чинників та біологічних агентів»,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від </a:t>
            </a:r>
            <a:r>
              <a:rPr lang="uk-UA" b="1" dirty="0"/>
              <a:t>09.03.2021 № 408 </a:t>
            </a:r>
            <a:r>
              <a:rPr lang="uk-UA" dirty="0"/>
              <a:t>«Про затвердження регламенту щодо проведення йодної профілактики у разі виникнення радіаційної аварії»,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від </a:t>
            </a:r>
            <a:r>
              <a:rPr lang="uk-UA" b="1" dirty="0"/>
              <a:t>06.04.2022 № 585 </a:t>
            </a:r>
            <a:r>
              <a:rPr lang="uk-UA" dirty="0"/>
              <a:t>«Про затвердження Методичних рекомендацій щодо дій у зонах ядерного ураження»,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від </a:t>
            </a:r>
            <a:r>
              <a:rPr lang="uk-UA" b="1" dirty="0"/>
              <a:t>23.03.2023 № 542 </a:t>
            </a:r>
            <a:r>
              <a:rPr lang="uk-UA" dirty="0"/>
              <a:t>«Про затвердження Положення про функціональну підсистему медичного захисту населення єдиної державної системи цивільного захисту», </a:t>
            </a:r>
            <a:endParaRPr lang="uk-UA" dirty="0" smtClean="0"/>
          </a:p>
          <a:p>
            <a:pPr marL="0" indent="0">
              <a:buNone/>
            </a:pPr>
            <a:r>
              <a:rPr lang="uk-UA" b="1" dirty="0" smtClean="0"/>
              <a:t>Методичні вказівки </a:t>
            </a:r>
            <a:r>
              <a:rPr lang="uk-UA" dirty="0"/>
              <a:t>«Діагностика, сортування, профілактика та лікування гострої променевої хвороби в умовах воєнного стану та бойових дій», 2022 рік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489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780" y="2308225"/>
            <a:ext cx="10515600" cy="1325563"/>
          </a:xfrm>
        </p:spPr>
        <p:txBody>
          <a:bodyPr>
            <a:noAutofit/>
          </a:bodyPr>
          <a:lstStyle/>
          <a:p>
            <a:r>
              <a:rPr lang="uk-UA" sz="8000" b="1" u="sng" dirty="0" smtClean="0">
                <a:solidFill>
                  <a:srgbClr val="0070C0"/>
                </a:solidFill>
              </a:rPr>
              <a:t>Перша невідкладна медична допомога при радіаційному ураженні</a:t>
            </a:r>
            <a:endParaRPr lang="ru-RU" sz="8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1208" t="72039" r="17398" b="5829"/>
          <a:stretch/>
        </p:blipFill>
        <p:spPr bwMode="auto">
          <a:xfrm>
            <a:off x="0" y="-480060"/>
            <a:ext cx="11635740" cy="3634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0647" t="25673" r="17149" b="60605"/>
          <a:stretch/>
        </p:blipFill>
        <p:spPr bwMode="auto">
          <a:xfrm>
            <a:off x="68580" y="3429000"/>
            <a:ext cx="11750040" cy="224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85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647" t="39506" r="17149" b="7931"/>
          <a:stretch/>
        </p:blipFill>
        <p:spPr bwMode="auto">
          <a:xfrm>
            <a:off x="822960" y="274320"/>
            <a:ext cx="10881360" cy="6583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7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398" t="52232" r="16340" b="5496"/>
          <a:stretch/>
        </p:blipFill>
        <p:spPr bwMode="auto">
          <a:xfrm>
            <a:off x="411480" y="182880"/>
            <a:ext cx="11064240" cy="6446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7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40773" t="23352" r="16215" b="55866"/>
          <a:stretch/>
        </p:blipFill>
        <p:spPr bwMode="auto">
          <a:xfrm>
            <a:off x="434340" y="1165860"/>
            <a:ext cx="11178540" cy="448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9976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133" y="2201333"/>
            <a:ext cx="9779000" cy="1216555"/>
          </a:xfrm>
        </p:spPr>
        <p:txBody>
          <a:bodyPr>
            <a:normAutofit/>
          </a:bodyPr>
          <a:lstStyle/>
          <a:p>
            <a:r>
              <a:rPr lang="uk-UA" sz="8000" b="1" u="sng" dirty="0" smtClean="0">
                <a:solidFill>
                  <a:srgbClr val="0070C0"/>
                </a:solidFill>
              </a:rPr>
              <a:t>Лікування </a:t>
            </a:r>
            <a:endParaRPr lang="ru-RU" sz="8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72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11853333" cy="1325563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uk-UA" b="1" dirty="0" smtClean="0">
                <a:solidFill>
                  <a:srgbClr val="FF0000"/>
                </a:solidFill>
              </a:rPr>
              <a:t>Методичні вказівки «Діагностика, сортування, профілактика та лікування гострої променевої хвороби в умовах воєнного стану та бойових дій», 2022 рік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133" y="1998133"/>
            <a:ext cx="10515600" cy="4636030"/>
          </a:xfrm>
        </p:spPr>
        <p:txBody>
          <a:bodyPr/>
          <a:lstStyle/>
          <a:p>
            <a:r>
              <a:rPr lang="uk-UA" dirty="0"/>
              <a:t>Прийом </a:t>
            </a:r>
            <a:r>
              <a:rPr lang="uk-UA" dirty="0" smtClean="0"/>
              <a:t>радіопротекторів </a:t>
            </a:r>
            <a:r>
              <a:rPr lang="uk-UA" dirty="0"/>
              <a:t>має значення при перетинанні завчасно відомих радіоактивно забруднених ділянок місцевості, а також після повідомлення про можливе застосування ядерної зброї або радіаційної аварії.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сьогодні умовну доказову базу щодо радіопротекторної дії має лише група препаратів, які відносяться до </a:t>
            </a:r>
            <a:r>
              <a:rPr lang="uk-UA" b="1" u="sng" dirty="0" err="1" smtClean="0">
                <a:solidFill>
                  <a:srgbClr val="FF0000"/>
                </a:solidFill>
              </a:rPr>
              <a:t>тіоалкіламінів</a:t>
            </a:r>
            <a:r>
              <a:rPr lang="uk-UA" b="1" u="sng" dirty="0" smtClean="0">
                <a:solidFill>
                  <a:srgbClr val="FF0000"/>
                </a:solidFill>
              </a:rPr>
              <a:t>/</a:t>
            </a:r>
            <a:r>
              <a:rPr lang="uk-UA" b="1" u="sng" dirty="0" err="1" smtClean="0">
                <a:solidFill>
                  <a:srgbClr val="FF0000"/>
                </a:solidFill>
              </a:rPr>
              <a:t>амінотіолів</a:t>
            </a:r>
            <a:r>
              <a:rPr lang="uk-UA" dirty="0"/>
              <a:t>. Найбільш відомими </a:t>
            </a:r>
            <a:r>
              <a:rPr lang="uk-UA" dirty="0" smtClean="0"/>
              <a:t>є </a:t>
            </a:r>
            <a:r>
              <a:rPr lang="uk-UA" dirty="0" err="1">
                <a:solidFill>
                  <a:srgbClr val="FF0000"/>
                </a:solidFill>
              </a:rPr>
              <a:t>цистамін</a:t>
            </a:r>
            <a:r>
              <a:rPr lang="uk-UA" dirty="0">
                <a:solidFill>
                  <a:srgbClr val="FF0000"/>
                </a:solidFill>
              </a:rPr>
              <a:t> та </a:t>
            </a:r>
            <a:r>
              <a:rPr lang="uk-UA" dirty="0" err="1">
                <a:solidFill>
                  <a:srgbClr val="FF0000"/>
                </a:solidFill>
              </a:rPr>
              <a:t>аміфостин</a:t>
            </a:r>
            <a:r>
              <a:rPr lang="uk-UA" dirty="0"/>
              <a:t>. Щодо інших </a:t>
            </a:r>
            <a:r>
              <a:rPr lang="uk-UA" dirty="0" err="1"/>
              <a:t>сполук</a:t>
            </a:r>
            <a:r>
              <a:rPr lang="uk-UA" dirty="0"/>
              <a:t> переконливих </a:t>
            </a:r>
            <a:r>
              <a:rPr lang="uk-UA" dirty="0" smtClean="0"/>
              <a:t>доказів немає.</a:t>
            </a:r>
          </a:p>
          <a:p>
            <a:r>
              <a:rPr lang="ru-RU" dirty="0"/>
              <a:t>На </a:t>
            </a:r>
            <a:r>
              <a:rPr lang="ru-RU" dirty="0" err="1"/>
              <a:t>даний</a:t>
            </a:r>
            <a:r>
              <a:rPr lang="ru-RU" dirty="0"/>
              <a:t> час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радіопротектори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2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7202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Інструкція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щодо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йодної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профілактики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населення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наказ ДОЗ № 405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>
                <a:solidFill>
                  <a:srgbClr val="FF0000"/>
                </a:solidFill>
              </a:rPr>
              <a:t>ГПХ</a:t>
            </a:r>
            <a:r>
              <a:rPr lang="uk-UA" b="1" dirty="0" smtClean="0"/>
              <a:t> – МВ Діагностика, сортування, профілактика та лікування…</a:t>
            </a:r>
            <a:br>
              <a:rPr lang="uk-UA" b="1" dirty="0" smtClean="0"/>
            </a:br>
            <a:r>
              <a:rPr lang="uk-UA" b="1" dirty="0" smtClean="0">
                <a:solidFill>
                  <a:srgbClr val="FF0000"/>
                </a:solidFill>
              </a:rPr>
              <a:t>маршрути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20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68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41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0"/>
            <a:ext cx="11963400" cy="6515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/>
              <a:t>постанова Головного державного </a:t>
            </a:r>
            <a:r>
              <a:rPr lang="ru-RU" sz="3200" b="1" dirty="0" err="1" smtClean="0"/>
              <a:t>санітарного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лікаря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України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01.12.1997 № 62 </a:t>
            </a:r>
            <a:r>
              <a:rPr lang="ru-RU" sz="3200" dirty="0" smtClean="0"/>
              <a:t>"Про </a:t>
            </a:r>
            <a:r>
              <a:rPr lang="ru-RU" sz="3200" dirty="0" err="1" smtClean="0"/>
              <a:t>введення</a:t>
            </a:r>
            <a:r>
              <a:rPr lang="ru-RU" sz="3200" dirty="0" smtClean="0"/>
              <a:t> в </a:t>
            </a:r>
            <a:r>
              <a:rPr lang="ru-RU" sz="3200" dirty="0" err="1" smtClean="0"/>
              <a:t>дію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гігієнічних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нормативів</a:t>
            </a:r>
            <a:r>
              <a:rPr lang="ru-RU" sz="3200" dirty="0" smtClean="0"/>
              <a:t> "</a:t>
            </a:r>
            <a:r>
              <a:rPr lang="ru-RU" sz="3200" dirty="0" err="1" smtClean="0"/>
              <a:t>Норми</a:t>
            </a:r>
            <a:r>
              <a:rPr lang="ru-RU" sz="3200" dirty="0" smtClean="0"/>
              <a:t> </a:t>
            </a:r>
            <a:r>
              <a:rPr lang="ru-RU" sz="3200" dirty="0" err="1" smtClean="0"/>
              <a:t>радіаційної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безпеки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" (НРБУ-97); </a:t>
            </a:r>
          </a:p>
          <a:p>
            <a:pPr marL="0" indent="0">
              <a:buNone/>
            </a:pPr>
            <a:r>
              <a:rPr lang="ru-RU" sz="3200" b="1" dirty="0" smtClean="0"/>
              <a:t>постанова Головного державного </a:t>
            </a:r>
            <a:r>
              <a:rPr lang="ru-RU" sz="3200" b="1" dirty="0" err="1" smtClean="0"/>
              <a:t>санітарного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лікаря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України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12.07.2000 № 116 </a:t>
            </a:r>
            <a:r>
              <a:rPr lang="ru-RU" sz="3200" dirty="0" smtClean="0"/>
              <a:t>«Про </a:t>
            </a:r>
            <a:r>
              <a:rPr lang="ru-RU" sz="3200" dirty="0" err="1" smtClean="0"/>
              <a:t>затвердження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значень</a:t>
            </a:r>
            <a:r>
              <a:rPr lang="ru-RU" sz="3200" dirty="0" smtClean="0"/>
              <a:t> </a:t>
            </a:r>
            <a:r>
              <a:rPr lang="ru-RU" sz="3200" dirty="0" err="1" smtClean="0"/>
              <a:t>гігієнічних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нормативів</a:t>
            </a:r>
            <a:r>
              <a:rPr lang="ru-RU" sz="3200" dirty="0" smtClean="0"/>
              <a:t> «</a:t>
            </a:r>
            <a:r>
              <a:rPr lang="ru-RU" sz="3200" dirty="0" err="1" smtClean="0"/>
              <a:t>Норми</a:t>
            </a:r>
            <a:r>
              <a:rPr lang="ru-RU" sz="3200" dirty="0" smtClean="0"/>
              <a:t> </a:t>
            </a:r>
            <a:r>
              <a:rPr lang="ru-RU" sz="3200" dirty="0" err="1" smtClean="0"/>
              <a:t>радіаційної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безпеки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, </a:t>
            </a:r>
            <a:r>
              <a:rPr lang="ru-RU" sz="3200" dirty="0" err="1" smtClean="0"/>
              <a:t>доповнення</a:t>
            </a:r>
            <a:r>
              <a:rPr lang="ru-RU" sz="3200" dirty="0" smtClean="0"/>
              <a:t>: </a:t>
            </a:r>
            <a:r>
              <a:rPr lang="ru-RU" sz="3200" dirty="0" err="1" smtClean="0"/>
              <a:t>Радіаційний</a:t>
            </a:r>
            <a:r>
              <a:rPr lang="ru-RU" sz="3200" dirty="0" smtClean="0"/>
              <a:t> </a:t>
            </a:r>
            <a:r>
              <a:rPr lang="ru-RU" sz="3200" dirty="0" err="1" smtClean="0"/>
              <a:t>захист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джерел</a:t>
            </a:r>
            <a:r>
              <a:rPr lang="ru-RU" sz="3200" dirty="0" smtClean="0"/>
              <a:t> </a:t>
            </a:r>
            <a:r>
              <a:rPr lang="ru-RU" sz="3200" dirty="0" err="1" smtClean="0"/>
              <a:t>потенційного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опромінення</a:t>
            </a:r>
            <a:r>
              <a:rPr lang="ru-RU" sz="3200" dirty="0" smtClean="0"/>
              <a:t>» (НРБУ-97/Д-2000); </a:t>
            </a:r>
          </a:p>
          <a:p>
            <a:pPr marL="0" indent="0">
              <a:buNone/>
            </a:pPr>
            <a:r>
              <a:rPr lang="ru-RU" sz="3200" b="1" dirty="0" smtClean="0"/>
              <a:t>наказ МОЗ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02.02.2005 № 54 </a:t>
            </a:r>
            <a:r>
              <a:rPr lang="ru-RU" sz="3200" dirty="0" smtClean="0"/>
              <a:t>«Про </a:t>
            </a:r>
            <a:r>
              <a:rPr lang="ru-RU" sz="3200" dirty="0" err="1" smtClean="0"/>
              <a:t>затвердження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державних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санітарних</a:t>
            </a:r>
            <a:r>
              <a:rPr lang="ru-RU" sz="3200" dirty="0" smtClean="0"/>
              <a:t> правил «</a:t>
            </a:r>
            <a:r>
              <a:rPr lang="ru-RU" sz="3200" dirty="0" err="1" smtClean="0"/>
              <a:t>Основні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санітарні</a:t>
            </a:r>
            <a:r>
              <a:rPr lang="ru-RU" sz="3200" dirty="0" smtClean="0"/>
              <a:t> правила </a:t>
            </a:r>
            <a:r>
              <a:rPr lang="ru-RU" sz="3200" dirty="0" err="1" smtClean="0"/>
              <a:t>забезпечення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радіаційної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безпеки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України</a:t>
            </a:r>
            <a:r>
              <a:rPr lang="ru-RU" sz="3200" dirty="0" smtClean="0"/>
              <a:t>»</a:t>
            </a:r>
            <a:r>
              <a:rPr lang="en-US" sz="3200" dirty="0" smtClean="0"/>
              <a:t>; </a:t>
            </a:r>
            <a:endParaRPr lang="uk-UA" sz="3200" dirty="0" smtClean="0"/>
          </a:p>
          <a:p>
            <a:pPr marL="0" indent="0">
              <a:buNone/>
            </a:pPr>
            <a:r>
              <a:rPr lang="ru-RU" sz="3200" b="1" dirty="0" smtClean="0"/>
              <a:t>наказ МНС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21.02.2007 № 85 </a:t>
            </a:r>
            <a:r>
              <a:rPr lang="ru-RU" sz="3200" dirty="0" smtClean="0"/>
              <a:t>«Про </a:t>
            </a:r>
            <a:r>
              <a:rPr lang="ru-RU" sz="3200" dirty="0" err="1" smtClean="0"/>
              <a:t>затвердження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Інструкції</a:t>
            </a:r>
            <a:r>
              <a:rPr lang="ru-RU" sz="3200" dirty="0" smtClean="0"/>
              <a:t> про </a:t>
            </a:r>
            <a:r>
              <a:rPr lang="ru-RU" sz="3200" dirty="0" err="1" smtClean="0"/>
              <a:t>організацію</a:t>
            </a:r>
            <a:r>
              <a:rPr lang="ru-RU" sz="3200" dirty="0" smtClean="0"/>
              <a:t> </a:t>
            </a:r>
            <a:r>
              <a:rPr lang="ru-RU" sz="3200" dirty="0" err="1" smtClean="0"/>
              <a:t>індивідуального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дозиметричного</a:t>
            </a:r>
            <a:r>
              <a:rPr lang="ru-RU" sz="3200" dirty="0" smtClean="0"/>
              <a:t> контролю в органах </a:t>
            </a:r>
            <a:r>
              <a:rPr lang="ru-RU" sz="3200" dirty="0" err="1" smtClean="0"/>
              <a:t>управління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підрозділах</a:t>
            </a:r>
            <a:r>
              <a:rPr lang="ru-RU" sz="3200" dirty="0" smtClean="0"/>
              <a:t> МНС»;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3632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54" y="134216"/>
            <a:ext cx="11453091" cy="136207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Завдання керівника – забезпечити </a:t>
            </a:r>
            <a:r>
              <a:rPr lang="uk-UA" sz="3600" b="1" u="sng" dirty="0" smtClean="0">
                <a:solidFill>
                  <a:srgbClr val="FF0000"/>
                </a:solidFill>
              </a:rPr>
              <a:t>готовність закладу до прийому постраждалих від радіації</a:t>
            </a:r>
            <a:r>
              <a:rPr lang="uk-UA" sz="3600" b="1" dirty="0" smtClean="0">
                <a:solidFill>
                  <a:srgbClr val="FF0000"/>
                </a:solidFill>
              </a:rPr>
              <a:t> (право на медичну допомогу) і </a:t>
            </a:r>
            <a:r>
              <a:rPr lang="uk-UA" sz="3600" b="1" u="sng" dirty="0" smtClean="0">
                <a:solidFill>
                  <a:srgbClr val="FF0000"/>
                </a:solidFill>
              </a:rPr>
              <a:t>захистити персонал</a:t>
            </a:r>
            <a:endParaRPr lang="uk-UA" sz="3600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53309"/>
            <a:ext cx="12192000" cy="52046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	</a:t>
            </a:r>
            <a:r>
              <a:rPr lang="uk-UA" b="1" u="sng" dirty="0" smtClean="0"/>
              <a:t>Готовність за </a:t>
            </a:r>
            <a:r>
              <a:rPr lang="uk-UA" b="1" u="sng" dirty="0" err="1" smtClean="0"/>
              <a:t>протреби</a:t>
            </a:r>
            <a:r>
              <a:rPr lang="uk-UA" b="1" u="sng" dirty="0" smtClean="0"/>
              <a:t> негайно розгорнути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r>
              <a:rPr lang="uk-UA" sz="2900" dirty="0" smtClean="0"/>
              <a:t>   - </a:t>
            </a:r>
            <a:r>
              <a:rPr lang="uk-UA" sz="2900" dirty="0"/>
              <a:t>відділення для уражених радіацією, комбінованих уражень (</a:t>
            </a:r>
            <a:r>
              <a:rPr lang="uk-UA" sz="2900" dirty="0" err="1"/>
              <a:t>ск-ки</a:t>
            </a:r>
            <a:r>
              <a:rPr lang="uk-UA" sz="2900" dirty="0"/>
              <a:t> ліжок), </a:t>
            </a:r>
          </a:p>
          <a:p>
            <a:pPr marL="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- </a:t>
            </a:r>
            <a:r>
              <a:rPr lang="uk-UA" sz="2900" dirty="0"/>
              <a:t>зону </a:t>
            </a:r>
            <a:r>
              <a:rPr lang="uk-UA" sz="2900" dirty="0" err="1"/>
              <a:t>деконтамінації</a:t>
            </a:r>
            <a:r>
              <a:rPr lang="uk-UA" sz="2900" dirty="0"/>
              <a:t> </a:t>
            </a:r>
            <a:r>
              <a:rPr lang="uk-UA" sz="2900" dirty="0"/>
              <a:t>авто, зону </a:t>
            </a:r>
            <a:r>
              <a:rPr lang="uk-UA" sz="2900" dirty="0" err="1"/>
              <a:t>деконтамінації</a:t>
            </a:r>
            <a:r>
              <a:rPr lang="uk-UA" sz="2900" dirty="0"/>
              <a:t> </a:t>
            </a:r>
            <a:r>
              <a:rPr lang="uk-UA" sz="2900" dirty="0"/>
              <a:t>потерпілих, МП,</a:t>
            </a:r>
          </a:p>
          <a:p>
            <a:pPr marL="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- </a:t>
            </a:r>
            <a:r>
              <a:rPr lang="uk-UA" sz="2900" dirty="0"/>
              <a:t>пункт дозиметричного </a:t>
            </a:r>
            <a:r>
              <a:rPr lang="uk-UA" sz="2900" dirty="0" smtClean="0"/>
              <a:t>контролю,</a:t>
            </a:r>
          </a:p>
          <a:p>
            <a:pPr marL="0" indent="0">
              <a:buNone/>
            </a:pPr>
            <a:r>
              <a:rPr lang="uk-UA" sz="2900" dirty="0"/>
              <a:t> </a:t>
            </a:r>
            <a:r>
              <a:rPr lang="uk-UA" sz="2900" dirty="0" smtClean="0"/>
              <a:t>  - негайно видати персоналу та </a:t>
            </a:r>
            <a:r>
              <a:rPr lang="uk-UA" sz="2900" dirty="0" err="1" smtClean="0"/>
              <a:t>пацієтам</a:t>
            </a:r>
            <a:r>
              <a:rPr lang="uk-UA" sz="2900" dirty="0" smtClean="0"/>
              <a:t> препарати калію йодиду відповідно до інструкції (наказ № 405).</a:t>
            </a:r>
            <a:endParaRPr lang="uk-UA" sz="2900" dirty="0"/>
          </a:p>
          <a:p>
            <a:pPr marL="0" indent="0">
              <a:buNone/>
            </a:pPr>
            <a:r>
              <a:rPr lang="uk-UA" b="1" dirty="0"/>
              <a:t>	</a:t>
            </a:r>
            <a:r>
              <a:rPr lang="uk-UA" b="1" u="sng" dirty="0" smtClean="0"/>
              <a:t>Готовність ЗСЦЗ</a:t>
            </a:r>
            <a:r>
              <a:rPr lang="uk-UA" u="sng" dirty="0" smtClean="0"/>
              <a:t>:</a:t>
            </a:r>
          </a:p>
          <a:p>
            <a:pPr lvl="1"/>
            <a:r>
              <a:rPr lang="uk-UA" sz="2900" dirty="0" smtClean="0"/>
              <a:t>достатня к-сть місць, </a:t>
            </a:r>
          </a:p>
          <a:p>
            <a:pPr lvl="1"/>
            <a:r>
              <a:rPr lang="uk-UA" sz="2900" dirty="0" smtClean="0"/>
              <a:t>запас води питної і технічної, </a:t>
            </a:r>
            <a:r>
              <a:rPr lang="uk-UA" sz="2900" dirty="0" err="1" smtClean="0"/>
              <a:t>сухпайків</a:t>
            </a:r>
            <a:r>
              <a:rPr lang="uk-UA" sz="2900" dirty="0" smtClean="0"/>
              <a:t>, ліків, засобів для дезінфекції, мішків/контейнерів для контамінованого одягу, ганчір’я тощо, передбачити туалет і рукомийник або в/серветки</a:t>
            </a:r>
          </a:p>
          <a:p>
            <a:pPr lvl="1"/>
            <a:r>
              <a:rPr lang="uk-UA" sz="2900" dirty="0" smtClean="0"/>
              <a:t>умови для надання мед. допомоги в ЗСЦЗ.</a:t>
            </a:r>
          </a:p>
          <a:p>
            <a:pPr marL="0" indent="0">
              <a:buNone/>
            </a:pPr>
            <a:r>
              <a:rPr lang="uk-UA" b="1" dirty="0"/>
              <a:t>	</a:t>
            </a:r>
            <a:r>
              <a:rPr lang="uk-UA" b="1" u="sng" dirty="0" smtClean="0"/>
              <a:t>Наявність в ЗОЗ:</a:t>
            </a:r>
          </a:p>
          <a:p>
            <a:pPr lvl="1"/>
            <a:r>
              <a:rPr lang="uk-UA" sz="2900" dirty="0"/>
              <a:t>резерву </a:t>
            </a:r>
            <a:r>
              <a:rPr lang="uk-UA" sz="2900" dirty="0"/>
              <a:t>одягу та </a:t>
            </a:r>
            <a:r>
              <a:rPr lang="uk-UA" sz="2900" dirty="0"/>
              <a:t>взуття,</a:t>
            </a:r>
          </a:p>
          <a:p>
            <a:pPr lvl="1"/>
            <a:r>
              <a:rPr lang="uk-UA" sz="2900" dirty="0"/>
              <a:t>медикаментів, виробів медичного призначення,</a:t>
            </a:r>
          </a:p>
          <a:p>
            <a:pPr lvl="1"/>
            <a:r>
              <a:rPr lang="uk-UA" sz="2900" dirty="0"/>
              <a:t>Передбаченого місця для зберігання р/а заражених речей.</a:t>
            </a:r>
            <a:endParaRPr lang="uk-UA" sz="2900" dirty="0"/>
          </a:p>
          <a:p>
            <a:pPr marL="457200" lvl="1" indent="0">
              <a:buNone/>
            </a:pPr>
            <a:endParaRPr lang="uk-UA" sz="1400" b="1" u="sng" dirty="0"/>
          </a:p>
          <a:p>
            <a:pPr marL="457200" lvl="1" indent="0">
              <a:buNone/>
            </a:pPr>
            <a:r>
              <a:rPr lang="uk-UA" sz="3700" b="1" u="sng" dirty="0" smtClean="0">
                <a:solidFill>
                  <a:srgbClr val="FF0000"/>
                </a:solidFill>
              </a:rPr>
              <a:t>Кожен ЗОЗ повинен мати затверджений план реагування на НС, в т. ч. на радіаційну загрозу, погоджений ДОЗ та органом цивільного захисту району/ТГ</a:t>
            </a:r>
            <a:endParaRPr lang="uk-UA" sz="37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0825"/>
            <a:ext cx="10515600" cy="1325563"/>
          </a:xfrm>
        </p:spPr>
        <p:txBody>
          <a:bodyPr>
            <a:normAutofit/>
          </a:bodyPr>
          <a:lstStyle/>
          <a:p>
            <a:r>
              <a:rPr lang="uk-UA" sz="6000" b="1" u="sng" dirty="0" smtClean="0">
                <a:solidFill>
                  <a:srgbClr val="0070C0"/>
                </a:solidFill>
              </a:rPr>
              <a:t>Глосарій </a:t>
            </a:r>
            <a:endParaRPr lang="ru-RU" sz="6000" b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740" y="1576388"/>
            <a:ext cx="11818620" cy="5281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 smtClean="0"/>
              <a:t>Радіаційна</a:t>
            </a:r>
            <a:r>
              <a:rPr lang="ru-RU" b="1" dirty="0" smtClean="0"/>
              <a:t> </a:t>
            </a:r>
            <a:r>
              <a:rPr lang="ru-RU" b="1" dirty="0" err="1" smtClean="0"/>
              <a:t>аварія</a:t>
            </a:r>
            <a:r>
              <a:rPr lang="ru-RU" b="1" dirty="0" smtClean="0"/>
              <a:t> (РА)</a:t>
            </a:r>
            <a:r>
              <a:rPr lang="ru-RU" dirty="0" smtClean="0"/>
              <a:t> - </a:t>
            </a:r>
            <a:r>
              <a:rPr lang="ru-RU" dirty="0" err="1" smtClean="0"/>
              <a:t>подія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втрачено</a:t>
            </a:r>
            <a:r>
              <a:rPr lang="ru-RU" dirty="0" smtClean="0"/>
              <a:t> контроль над ядерною </a:t>
            </a:r>
            <a:r>
              <a:rPr lang="ru-RU" dirty="0" err="1" smtClean="0"/>
              <a:t>установкою</a:t>
            </a:r>
            <a:r>
              <a:rPr lang="ru-RU" dirty="0" smtClean="0"/>
              <a:t>,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і яка </a:t>
            </a:r>
            <a:r>
              <a:rPr lang="ru-RU" dirty="0" err="1" smtClean="0"/>
              <a:t>призводить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призвести</a:t>
            </a:r>
            <a:r>
              <a:rPr lang="ru-RU" dirty="0" smtClean="0"/>
              <a:t> до </a:t>
            </a:r>
            <a:r>
              <a:rPr lang="ru-RU" dirty="0" err="1" smtClean="0"/>
              <a:t>радіаційного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людей та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природне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допустимі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, </a:t>
            </a:r>
            <a:r>
              <a:rPr lang="ru-RU" dirty="0" err="1" smtClean="0"/>
              <a:t>встановлені</a:t>
            </a:r>
            <a:r>
              <a:rPr lang="ru-RU" dirty="0" smtClean="0"/>
              <a:t> нормами, правилами і стандартами з </a:t>
            </a:r>
            <a:r>
              <a:rPr lang="ru-RU" dirty="0" err="1" smtClean="0"/>
              <a:t>безпеки</a:t>
            </a:r>
            <a:r>
              <a:rPr lang="ru-RU" dirty="0" smtClean="0"/>
              <a:t> (Закон </a:t>
            </a:r>
            <a:r>
              <a:rPr lang="ru-RU" dirty="0" err="1" smtClean="0"/>
              <a:t>України</a:t>
            </a:r>
            <a:r>
              <a:rPr lang="ru-RU" dirty="0" smtClean="0"/>
              <a:t> „Про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та </a:t>
            </a:r>
            <a:r>
              <a:rPr lang="ru-RU" dirty="0" err="1" smtClean="0"/>
              <a:t>радіаційну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"). </a:t>
            </a:r>
          </a:p>
          <a:p>
            <a:pPr marL="0" indent="0">
              <a:buNone/>
            </a:pPr>
            <a:r>
              <a:rPr lang="ru-RU" b="1" dirty="0" err="1" smtClean="0"/>
              <a:t>Опромінення</a:t>
            </a:r>
            <a:r>
              <a:rPr lang="ru-RU" dirty="0" smtClean="0"/>
              <a:t> - </a:t>
            </a:r>
            <a:r>
              <a:rPr lang="ru-RU" dirty="0" err="1" smtClean="0"/>
              <a:t>вплив</a:t>
            </a:r>
            <a:r>
              <a:rPr lang="ru-RU" dirty="0" smtClean="0"/>
              <a:t> на </a:t>
            </a:r>
            <a:r>
              <a:rPr lang="ru-RU" dirty="0" err="1" smtClean="0"/>
              <a:t>людину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яке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зовнішнім</a:t>
            </a:r>
            <a:r>
              <a:rPr lang="ru-RU" dirty="0" smtClean="0"/>
              <a:t> </a:t>
            </a:r>
            <a:r>
              <a:rPr lang="ru-RU" dirty="0" err="1" smtClean="0"/>
              <a:t>опроміненням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іонізуючого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поза </a:t>
            </a:r>
            <a:r>
              <a:rPr lang="ru-RU" dirty="0" err="1" smtClean="0"/>
              <a:t>тілом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внутрішнім</a:t>
            </a:r>
            <a:r>
              <a:rPr lang="ru-RU" dirty="0" smtClean="0"/>
              <a:t> . </a:t>
            </a:r>
          </a:p>
          <a:p>
            <a:pPr marL="0" indent="0">
              <a:buNone/>
            </a:pPr>
            <a:r>
              <a:rPr lang="ru-RU" b="1" dirty="0" err="1" smtClean="0"/>
              <a:t>Ефективна</a:t>
            </a:r>
            <a:r>
              <a:rPr lang="ru-RU" b="1" dirty="0" smtClean="0"/>
              <a:t> доза </a:t>
            </a:r>
            <a:r>
              <a:rPr lang="ru-RU" b="1" dirty="0" err="1" smtClean="0"/>
              <a:t>опромінення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розрахункова</a:t>
            </a:r>
            <a:r>
              <a:rPr lang="ru-RU" dirty="0" smtClean="0"/>
              <a:t> доза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яка </a:t>
            </a:r>
            <a:r>
              <a:rPr lang="ru-RU" dirty="0" err="1" smtClean="0"/>
              <a:t>враховує</a:t>
            </a:r>
            <a:r>
              <a:rPr lang="ru-RU" dirty="0" smtClean="0"/>
              <a:t> </a:t>
            </a:r>
            <a:r>
              <a:rPr lang="ru-RU" dirty="0" err="1" smtClean="0"/>
              <a:t>вклади</a:t>
            </a:r>
            <a:r>
              <a:rPr lang="ru-RU" dirty="0" smtClean="0"/>
              <a:t> </a:t>
            </a:r>
            <a:r>
              <a:rPr lang="ru-RU" dirty="0" err="1" smtClean="0"/>
              <a:t>ефектів</a:t>
            </a:r>
            <a:r>
              <a:rPr lang="ru-RU" dirty="0" smtClean="0"/>
              <a:t> </a:t>
            </a:r>
            <a:r>
              <a:rPr lang="ru-RU" dirty="0" err="1" smtClean="0"/>
              <a:t>опромінення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і тканин </a:t>
            </a:r>
            <a:r>
              <a:rPr lang="ru-RU" dirty="0" err="1" smtClean="0"/>
              <a:t>людини</a:t>
            </a:r>
            <a:r>
              <a:rPr lang="ru-RU" dirty="0" smtClean="0"/>
              <a:t> на стан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у </a:t>
            </a:r>
            <a:r>
              <a:rPr lang="ru-RU" dirty="0" err="1" smtClean="0"/>
              <a:t>цілому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4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538" t="22792" r="898" b="4729"/>
          <a:stretch/>
        </p:blipFill>
        <p:spPr>
          <a:xfrm>
            <a:off x="0" y="328246"/>
            <a:ext cx="11910646" cy="67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8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36" y="457200"/>
            <a:ext cx="10531764" cy="12334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Основна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дозова</a:t>
            </a:r>
            <a:r>
              <a:rPr lang="ru-RU" b="1" dirty="0" smtClean="0">
                <a:solidFill>
                  <a:srgbClr val="0070C0"/>
                </a:solidFill>
              </a:rPr>
              <a:t> межа </a:t>
            </a:r>
            <a:r>
              <a:rPr lang="ru-RU" b="1" dirty="0" err="1" smtClean="0">
                <a:solidFill>
                  <a:srgbClr val="0070C0"/>
                </a:solidFill>
              </a:rPr>
              <a:t>індивідуального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опромінення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населення</a:t>
            </a:r>
            <a:r>
              <a:rPr lang="ru-RU" b="1" dirty="0" smtClean="0">
                <a:solidFill>
                  <a:srgbClr val="0070C0"/>
                </a:solidFill>
              </a:rPr>
              <a:t>, персоналу (</a:t>
            </a:r>
            <a:r>
              <a:rPr lang="ru-RU" b="1" dirty="0" err="1" smtClean="0">
                <a:solidFill>
                  <a:srgbClr val="0070C0"/>
                </a:solidFill>
              </a:rPr>
              <a:t>категорія</a:t>
            </a:r>
            <a:r>
              <a:rPr lang="ru-RU" b="1" dirty="0" smtClean="0">
                <a:solidFill>
                  <a:srgbClr val="0070C0"/>
                </a:solidFill>
              </a:rPr>
              <a:t> В)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1588656"/>
            <a:ext cx="11391900" cy="64064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 smtClean="0"/>
              <a:t>не повинна </a:t>
            </a:r>
            <a:r>
              <a:rPr lang="ru-RU" sz="3600" dirty="0" err="1" smtClean="0"/>
              <a:t>перевищувати</a:t>
            </a:r>
            <a:r>
              <a:rPr lang="ru-RU" sz="3600" dirty="0" smtClean="0"/>
              <a:t> 1 </a:t>
            </a:r>
            <a:r>
              <a:rPr lang="ru-RU" sz="3600" dirty="0" err="1" smtClean="0"/>
              <a:t>міліЗіверта</a:t>
            </a:r>
            <a:r>
              <a:rPr lang="ru-RU" sz="3600" dirty="0" smtClean="0"/>
              <a:t> </a:t>
            </a:r>
            <a:r>
              <a:rPr lang="ru-RU" sz="3600" dirty="0" err="1" smtClean="0"/>
              <a:t>ефективної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дози</a:t>
            </a:r>
            <a:r>
              <a:rPr lang="ru-RU" sz="3600" dirty="0" smtClean="0"/>
              <a:t> </a:t>
            </a:r>
            <a:r>
              <a:rPr lang="ru-RU" sz="3600" dirty="0" err="1" smtClean="0"/>
              <a:t>опромінення</a:t>
            </a:r>
            <a:r>
              <a:rPr lang="ru-RU" sz="3600" dirty="0" smtClean="0"/>
              <a:t> за </a:t>
            </a:r>
            <a:r>
              <a:rPr lang="ru-RU" sz="3600" dirty="0" err="1" smtClean="0"/>
              <a:t>рік</a:t>
            </a:r>
            <a:r>
              <a:rPr lang="ru-RU" sz="3600" dirty="0" smtClean="0"/>
              <a:t>, при </a:t>
            </a:r>
            <a:r>
              <a:rPr lang="ru-RU" sz="3600" dirty="0" err="1" smtClean="0"/>
              <a:t>цьому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середньорічні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ефективні</a:t>
            </a:r>
            <a:r>
              <a:rPr lang="ru-RU" sz="3600" dirty="0" smtClean="0"/>
              <a:t> </a:t>
            </a:r>
            <a:r>
              <a:rPr lang="ru-RU" sz="3600" dirty="0" err="1" smtClean="0"/>
              <a:t>дози</a:t>
            </a:r>
            <a:r>
              <a:rPr lang="ru-RU" sz="3600" dirty="0" smtClean="0"/>
              <a:t> </a:t>
            </a:r>
            <a:r>
              <a:rPr lang="ru-RU" sz="3600" dirty="0" err="1" smtClean="0"/>
              <a:t>опромінення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людини</a:t>
            </a:r>
            <a:r>
              <a:rPr lang="ru-RU" sz="3600" dirty="0" smtClean="0"/>
              <a:t>, </a:t>
            </a:r>
            <a:r>
              <a:rPr lang="ru-RU" sz="3600" dirty="0" err="1" smtClean="0"/>
              <a:t>віднесеної</a:t>
            </a:r>
            <a:r>
              <a:rPr lang="ru-RU" sz="3600" dirty="0" smtClean="0"/>
              <a:t> до </a:t>
            </a:r>
            <a:r>
              <a:rPr lang="ru-RU" sz="3600" dirty="0" err="1" smtClean="0"/>
              <a:t>критичної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, не </a:t>
            </a:r>
            <a:r>
              <a:rPr lang="ru-RU" sz="3600" dirty="0" err="1" smtClean="0"/>
              <a:t>повинні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перевищувати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встановлених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основних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дозових</a:t>
            </a:r>
            <a:r>
              <a:rPr lang="ru-RU" sz="3600" dirty="0" smtClean="0"/>
              <a:t> меж </a:t>
            </a:r>
            <a:r>
              <a:rPr lang="ru-RU" sz="3600" dirty="0" err="1" smtClean="0"/>
              <a:t>опромінення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незалежно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умов та </a:t>
            </a:r>
            <a:r>
              <a:rPr lang="ru-RU" sz="3600" dirty="0" err="1" smtClean="0"/>
              <a:t>шляхів</a:t>
            </a:r>
            <a:r>
              <a:rPr lang="ru-RU" sz="3600" dirty="0" smtClean="0"/>
              <a:t> </a:t>
            </a:r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цих</a:t>
            </a:r>
            <a:r>
              <a:rPr lang="ru-RU" sz="3600" dirty="0" smtClean="0"/>
              <a:t> доз.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142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39" t="23473" r="2718" b="3443"/>
          <a:stretch/>
        </p:blipFill>
        <p:spPr>
          <a:xfrm>
            <a:off x="703385" y="64700"/>
            <a:ext cx="10105292" cy="66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16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1128</Words>
  <Application>Microsoft Office PowerPoint</Application>
  <PresentationFormat>Широкоэкранный</PresentationFormat>
  <Paragraphs>104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Menlo</vt:lpstr>
      <vt:lpstr>Тема Office</vt:lpstr>
      <vt:lpstr>Дії ЗОЗ в умовах радіаційної аварії чи ядерного бомбардування</vt:lpstr>
      <vt:lpstr>Презентация PowerPoint</vt:lpstr>
      <vt:lpstr>Нормативна база</vt:lpstr>
      <vt:lpstr>Презентация PowerPoint</vt:lpstr>
      <vt:lpstr>Завдання керівника – забезпечити готовність закладу до прийому постраждалих від радіації (право на медичну допомогу) і захистити персонал</vt:lpstr>
      <vt:lpstr>Глосарій </vt:lpstr>
      <vt:lpstr>Презентация PowerPoint</vt:lpstr>
      <vt:lpstr>Основна дозова межа індивідуального опромінення населення, персоналу (категорія В)</vt:lpstr>
      <vt:lpstr>Презентация PowerPoint</vt:lpstr>
      <vt:lpstr>ЗІЗ  - ОД (респіратори fp 3, повнолицеві маски, протигази) - шкіри (прорезинений костюм РБХ, прорезинена плащпалатка, тактичний комбінезон хімічного захисту, захисний комбінезон від радіації, гумові чоботи, рукавиці)</vt:lpstr>
      <vt:lpstr>Презентация PowerPoint</vt:lpstr>
      <vt:lpstr>Презентация PowerPoint</vt:lpstr>
      <vt:lpstr>Деконтамінація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Увага!</vt:lpstr>
      <vt:lpstr>Засоби для деконтамінації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Оцінка стану хворих та прогноз</vt:lpstr>
      <vt:lpstr>Презентация PowerPoint</vt:lpstr>
      <vt:lpstr>Перша невідкладна медична допомога при радіаційному ураженні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Лікування </vt:lpstr>
      <vt:lpstr>Методичні вказівки «Діагностика, сортування, профілактика та лікування гострої променевої хвороби в умовах воєнного стану та бойових дій», 2022 рік </vt:lpstr>
      <vt:lpstr>Інструкція щодо йодної профілактики для населення наказ ДОЗ № 405 ГПХ – МВ Діагностика, сортування, профілактика та лікування… маршрути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Дії ЗОЗ в умовах радіаційної аварії чи ядерного бомбардування</dc:title>
  <dc:creator>кв</dc:creator>
  <cp:lastModifiedBy>користувач</cp:lastModifiedBy>
  <cp:revision>34</cp:revision>
  <dcterms:created xsi:type="dcterms:W3CDTF">2023-07-05T15:28:22Z</dcterms:created>
  <dcterms:modified xsi:type="dcterms:W3CDTF">2023-07-06T07:34:17Z</dcterms:modified>
</cp:coreProperties>
</file>